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414" r:id="rId3"/>
    <p:sldId id="415" r:id="rId4"/>
    <p:sldId id="416" r:id="rId5"/>
    <p:sldId id="417" r:id="rId6"/>
    <p:sldId id="418" r:id="rId7"/>
    <p:sldId id="419" r:id="rId8"/>
    <p:sldId id="420" r:id="rId9"/>
    <p:sldId id="421" r:id="rId10"/>
    <p:sldId id="422" r:id="rId11"/>
    <p:sldId id="424" r:id="rId12"/>
    <p:sldId id="425" r:id="rId13"/>
    <p:sldId id="410" r:id="rId14"/>
    <p:sldId id="270" r:id="rId15"/>
  </p:sldIdLst>
  <p:sldSz cx="9144000" cy="5143500" type="screen16x9"/>
  <p:notesSz cx="6858000" cy="9144000"/>
  <p:embeddedFontLst>
    <p:embeddedFont>
      <p:font typeface="Arial Narrow" panose="020B0606020202030204" pitchFamily="34" charset="0"/>
      <p:regular r:id="rId17"/>
      <p:bold r:id="rId18"/>
      <p:italic r:id="rId19"/>
      <p:bold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entury Gothic" panose="020B050202020202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5" roundtripDataSignature="AMtx7mgDeO90I8HBaw4//EzmFDUXWtYA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-946" y="-235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10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10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07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105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a3cd0d61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11a3cd0d61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09ffa863cd_0_24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" name="Google Shape;19;g109ffa863cd_0_24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" name="Google Shape;20;g109ffa863cd_0_2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 txBox="1"/>
          <p:nvPr/>
        </p:nvSpPr>
        <p:spPr>
          <a:xfrm>
            <a:off x="565525" y="3011225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Education Tech Lead na DIO</a:t>
            </a:r>
            <a:b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Doutor em Robótica e </a:t>
            </a:r>
            <a:r>
              <a:rPr lang="en-US" sz="1600" i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Machine Learning </a:t>
            </a: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pelo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ICMC-USP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1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 txBox="1"/>
          <p:nvPr/>
        </p:nvSpPr>
        <p:spPr>
          <a:xfrm>
            <a:off x="565525" y="636550"/>
            <a:ext cx="85011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FF0000"/>
                </a:solidFill>
              </a:rPr>
              <a:t>Máquina de Vetores de Suporte</a:t>
            </a:r>
          </a:p>
          <a:p>
            <a:pPr>
              <a:lnSpc>
                <a:spcPct val="115000"/>
              </a:lnSpc>
              <a:buSzPts val="3200"/>
            </a:pPr>
            <a:r>
              <a:rPr lang="en-US" sz="4000" dirty="0" err="1">
                <a:solidFill>
                  <a:srgbClr val="FF0000"/>
                </a:solidFill>
              </a:rPr>
              <a:t>Teoria</a:t>
            </a:r>
            <a:r>
              <a:rPr lang="en-US" sz="4000" dirty="0">
                <a:solidFill>
                  <a:srgbClr val="FF0000"/>
                </a:solidFill>
              </a:rPr>
              <a:t> e </a:t>
            </a:r>
            <a:r>
              <a:rPr lang="en-US" sz="4000" dirty="0" err="1">
                <a:solidFill>
                  <a:srgbClr val="FF0000"/>
                </a:solidFill>
              </a:rPr>
              <a:t>Prática</a:t>
            </a:r>
            <a:r>
              <a:rPr lang="en-US" sz="4000" dirty="0">
                <a:solidFill>
                  <a:srgbClr val="FF0000"/>
                </a:solidFill>
              </a:rPr>
              <a:t> </a:t>
            </a:r>
            <a:r>
              <a:rPr lang="en-US" sz="4000" dirty="0"/>
              <a:t>		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40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</a:t>
            </a:fld>
            <a:r>
              <a:rPr lang="en-US"/>
              <a:t>]</a:t>
            </a:r>
            <a:endParaRPr/>
          </a:p>
        </p:txBody>
      </p:sp>
      <p:pic>
        <p:nvPicPr>
          <p:cNvPr id="38916" name="Picture 4" descr="https://miro.medium.com/max/1200/0*2-EExC6mYeEMvtrw.gif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40589" y="1777998"/>
            <a:ext cx="3594919" cy="278606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10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Desenvolvendo a hipótese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Desenvolvendo a hipótese: Aqui, temos três hiperplanos (A, B e C). </a:t>
            </a:r>
            <a:r>
              <a:rPr lang="pt-BR" dirty="0"/>
              <a:t>Mas qual o hiperplano certo para classificar estrela e círculo?</a:t>
            </a:r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40280" y="1585993"/>
            <a:ext cx="3995738" cy="27897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7652" name="Picture 4" descr="Interrogação PNG - Imagem de Interrogação PNG em Alta Resoluçã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28627" y="1281113"/>
            <a:ext cx="2208848" cy="2208848"/>
          </a:xfrm>
          <a:prstGeom prst="rect">
            <a:avLst/>
          </a:prstGeom>
          <a:noFill/>
        </p:spPr>
      </p:pic>
      <p:sp>
        <p:nvSpPr>
          <p:cNvPr id="18" name="CaixaDeTexto 17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https://www.inf.ufpr.br/dagoncalves/IA07.pdf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11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Desenvolvendo a hipótese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Aqui, temos três </a:t>
            </a:r>
            <a:r>
              <a:rPr lang="pt-BR" b="1" dirty="0"/>
              <a:t>hiperplanos (A, B e C) </a:t>
            </a:r>
            <a:r>
              <a:rPr lang="pt-BR" dirty="0"/>
              <a:t>e todos estão dividindo bem as classes.</a:t>
            </a:r>
          </a:p>
          <a:p>
            <a:r>
              <a:rPr lang="pt-BR" dirty="0"/>
              <a:t>Agora, como podemos identificar o hiperplano certo?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https://www.inf.ufpr.br/dagoncalves/IA07.pdf</a:t>
            </a:r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17654" y="1491615"/>
            <a:ext cx="4426974" cy="3034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9" name="Picture 4" descr="Interrogação PNG - Imagem de Interrogação PNG em Alta Resoluçã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28627" y="1281113"/>
            <a:ext cx="2208848" cy="220884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12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Desenvolvendo a hipótese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Maximizar as distâncias entre o ponto de dados mais próximo (de qualquer</a:t>
            </a:r>
          </a:p>
          <a:p>
            <a:r>
              <a:rPr lang="pt-BR" dirty="0"/>
              <a:t>classe) e o hiperplano nos ajudará a decidir o hiperplano correto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https://www.inf.ufpr.br/dagoncalves/IA07.pdf</a:t>
            </a:r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17654" y="1491615"/>
            <a:ext cx="4426974" cy="3034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9" name="Picture 4" descr="Interrogação PNG - Imagem de Interrogação PNG em Alta Resoluçã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28627" y="1281113"/>
            <a:ext cx="2208848" cy="220884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Implementação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13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1a3cd0d61f_0_22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11a3cd0d61f_0_227"/>
          <p:cNvSpPr txBox="1"/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Obrigado!</a:t>
            </a:r>
            <a:endParaRPr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9" name="Google Shape;309;g11a3cd0d61f_0_2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11a3cd0d61f_0_2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14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312" name="Google Shape;312;g11a3cd0d61f_0_22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i="1" dirty="0">
                <a:solidFill>
                  <a:srgbClr val="FFFF00"/>
                </a:solidFill>
              </a:rPr>
              <a:t> </a:t>
            </a:r>
            <a:endParaRPr sz="1800" b="1" i="1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SzPts val="3200"/>
            </a:pPr>
            <a:r>
              <a:rPr lang="pt-BR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Máquina de Vetores de Suporte (SVM)</a:t>
            </a:r>
            <a:endParaRPr lang="pt-BR" sz="5500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33794" name="Picture 2" descr="https://miro.medium.com/max/1200/0*2-EExC6mYeEMvtrw.gif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484852" y="2311398"/>
            <a:ext cx="3474747" cy="269292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são </a:t>
            </a:r>
            <a:r>
              <a:rPr lang="pt-BR" sz="36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SVMs</a:t>
            </a: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Máquina de Vetores de Suporte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51202" name="Picture 2" descr="File:SVM margin.png - Wikipedia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31934" y="1539510"/>
            <a:ext cx="3090333" cy="3002857"/>
          </a:xfrm>
          <a:prstGeom prst="rect">
            <a:avLst/>
          </a:prstGeom>
          <a:noFill/>
        </p:spPr>
      </p:pic>
      <p:pic>
        <p:nvPicPr>
          <p:cNvPr id="51204" name="Picture 4" descr="Finding Non-Linear Decision Boundary in SVM | by Sourodip Kundu | Medium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7110" y="1540933"/>
            <a:ext cx="5461582" cy="270880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4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 de aprendizado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Não 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26" name="Picture 2" descr="CS 229 - Dicas de aprendizado não supervisionad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3375" y="1405467"/>
            <a:ext cx="8493125" cy="2654102"/>
          </a:xfrm>
          <a:prstGeom prst="rect">
            <a:avLst/>
          </a:prstGeom>
          <a:noFill/>
        </p:spPr>
      </p:pic>
      <p:sp>
        <p:nvSpPr>
          <p:cNvPr id="15" name="CaixaDeTexto 14"/>
          <p:cNvSpPr txBox="1"/>
          <p:nvPr/>
        </p:nvSpPr>
        <p:spPr>
          <a:xfrm>
            <a:off x="0" y="4648200"/>
            <a:ext cx="60807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https://stanford.edu/~shervine/l/pt/teaching/cs-229/dicas-aprendizado-nao-supervisionado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5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 de aprendizado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2530" name="Picture 2" descr="1 Introdução | Introdução ao Machine Learni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" y="1390226"/>
            <a:ext cx="8876450" cy="2145453"/>
          </a:xfrm>
          <a:prstGeom prst="rect">
            <a:avLst/>
          </a:prstGeom>
          <a:noFill/>
        </p:spPr>
      </p:pic>
      <p:sp>
        <p:nvSpPr>
          <p:cNvPr id="14" name="CaixaDeTexto 13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 https://dataat.github.io/introducao-ao-machine-learning/introdu%C3%A7%C3%A3o.html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6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 de aprendizado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CaixaDeTexto 13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 https://dataat.github.io/introducao-ao-machine-learning/introdu%C3%A7%C3%A3o.html</a:t>
            </a:r>
          </a:p>
        </p:txBody>
      </p:sp>
      <p:pic>
        <p:nvPicPr>
          <p:cNvPr id="15" name="Picture 4" descr="https://miro.medium.com/max/1200/0*2-EExC6mYeEMvtrw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4523" y="1278464"/>
            <a:ext cx="3594919" cy="2786063"/>
          </a:xfrm>
          <a:prstGeom prst="rect">
            <a:avLst/>
          </a:prstGeom>
          <a:noFill/>
        </p:spPr>
      </p:pic>
      <p:sp>
        <p:nvSpPr>
          <p:cNvPr id="17" name="CaixaDeTexto 16"/>
          <p:cNvSpPr txBox="1"/>
          <p:nvPr/>
        </p:nvSpPr>
        <p:spPr>
          <a:xfrm>
            <a:off x="4275667" y="1185333"/>
            <a:ext cx="4343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Os </a:t>
            </a:r>
            <a:r>
              <a:rPr lang="pt-BR" sz="1600" b="1" dirty="0"/>
              <a:t>algoritmos</a:t>
            </a:r>
            <a:r>
              <a:rPr lang="pt-BR" sz="1600" dirty="0"/>
              <a:t> de aprendizagem </a:t>
            </a:r>
            <a:r>
              <a:rPr lang="pt-BR" sz="1600" b="1" dirty="0"/>
              <a:t>supervisionada</a:t>
            </a:r>
            <a:r>
              <a:rPr lang="pt-BR" sz="1600" dirty="0"/>
              <a:t> relacionam uma saída com uma entrada com base em dados rotulados. Neste caso, o usuário alimenta ao </a:t>
            </a:r>
            <a:r>
              <a:rPr lang="pt-BR" sz="1600" b="1" dirty="0"/>
              <a:t>algoritmo</a:t>
            </a:r>
            <a:r>
              <a:rPr lang="pt-BR" sz="1600" dirty="0"/>
              <a:t> pares de entradas e saídas conhecidos.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7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Diferenças entre RNA e SVM?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CaixaDeTexto 13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 https://dataat.github.io/introducao-ao-machine-learning/introdu%C3%A7%C3%A3o.html</a:t>
            </a:r>
          </a:p>
        </p:txBody>
      </p:sp>
      <p:pic>
        <p:nvPicPr>
          <p:cNvPr id="15" name="Picture 4" descr="https://miro.medium.com/max/1200/0*2-EExC6mYeEMvtrw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4523" y="1278464"/>
            <a:ext cx="2922367" cy="2264835"/>
          </a:xfrm>
          <a:prstGeom prst="rect">
            <a:avLst/>
          </a:prstGeom>
          <a:noFill/>
        </p:spPr>
      </p:pic>
      <p:pic>
        <p:nvPicPr>
          <p:cNvPr id="23554" name="Picture 2" descr="Making Deep Neural Networks Transparent - Department of Science, Technology  and Society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17582" y="1229604"/>
            <a:ext cx="3453117" cy="2326396"/>
          </a:xfrm>
          <a:prstGeom prst="rect">
            <a:avLst/>
          </a:prstGeom>
          <a:noFill/>
        </p:spPr>
      </p:pic>
      <p:sp>
        <p:nvSpPr>
          <p:cNvPr id="18" name="CaixaDeTexto 17"/>
          <p:cNvSpPr txBox="1"/>
          <p:nvPr/>
        </p:nvSpPr>
        <p:spPr>
          <a:xfrm>
            <a:off x="6812280" y="1097280"/>
            <a:ext cx="21183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Na prática não há muita diferença... O principal fator é o modo de estabelecer o </a:t>
            </a:r>
            <a:r>
              <a:rPr lang="pt-BR" b="1" dirty="0"/>
              <a:t>hiperplano</a:t>
            </a:r>
            <a:r>
              <a:rPr lang="pt-BR" dirty="0"/>
              <a:t>. </a:t>
            </a:r>
          </a:p>
          <a:p>
            <a:endParaRPr lang="pt-BR" dirty="0"/>
          </a:p>
          <a:p>
            <a:r>
              <a:rPr lang="pt-BR" b="1" dirty="0"/>
              <a:t>SVM</a:t>
            </a:r>
            <a:r>
              <a:rPr lang="pt-BR" dirty="0"/>
              <a:t> buscando a otimização das margens e a </a:t>
            </a:r>
            <a:r>
              <a:rPr lang="pt-BR" b="1" dirty="0"/>
              <a:t>RNA</a:t>
            </a:r>
            <a:r>
              <a:rPr lang="pt-BR" dirty="0"/>
              <a:t> buscando o mínimo global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998220" y="3802380"/>
            <a:ext cx="47472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          SVM			         RNA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8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Resultado esperado de uma SVM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CaixaDeTexto 13"/>
          <p:cNvSpPr txBox="1"/>
          <p:nvPr/>
        </p:nvSpPr>
        <p:spPr>
          <a:xfrm>
            <a:off x="0" y="4693920"/>
            <a:ext cx="7711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https://stanford.edu/~shervine/l/pt/teaching/cs-229/dicas-aprendizado-nao-supervisionado</a:t>
            </a:r>
          </a:p>
          <a:p>
            <a:endParaRPr lang="pt-BR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5440680" y="800100"/>
            <a:ext cx="21183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SVM</a:t>
            </a:r>
            <a:r>
              <a:rPr lang="pt-BR" dirty="0"/>
              <a:t> buscando a otimização das margens e a </a:t>
            </a:r>
            <a:r>
              <a:rPr lang="pt-BR" b="1" dirty="0"/>
              <a:t>RNA</a:t>
            </a:r>
            <a:r>
              <a:rPr lang="pt-BR" dirty="0"/>
              <a:t> buscando o mínimo global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998220" y="3802380"/>
            <a:ext cx="47472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          SVM			         RNA</a:t>
            </a:r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8139" y="763905"/>
            <a:ext cx="4942484" cy="3686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9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Por que “Máquina de Vetores”?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/>
              <a:t>Os </a:t>
            </a:r>
            <a:r>
              <a:rPr lang="pt-BR" b="1" dirty="0"/>
              <a:t>“Vetores de suporte” </a:t>
            </a:r>
            <a:r>
              <a:rPr lang="pt-BR" dirty="0"/>
              <a:t>são simplesmente as coordenadas da observação</a:t>
            </a:r>
          </a:p>
          <a:p>
            <a:pPr algn="r"/>
            <a:r>
              <a:rPr lang="pt-BR" dirty="0"/>
              <a:t>individual. Uma </a:t>
            </a:r>
            <a:r>
              <a:rPr lang="pt-BR" b="1" dirty="0"/>
              <a:t>SVM</a:t>
            </a:r>
            <a:r>
              <a:rPr lang="pt-BR" dirty="0"/>
              <a:t> é uma fronteira que melhor realiza as duas</a:t>
            </a:r>
          </a:p>
          <a:p>
            <a:pPr algn="r"/>
            <a:r>
              <a:rPr lang="pt-BR" dirty="0"/>
              <a:t>classes (hiperplano / linha).</a:t>
            </a:r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691641"/>
            <a:ext cx="3849207" cy="27127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2" name="Picture 2" descr="File:SVM margin.png - Wikipedia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57414" y="1714770"/>
            <a:ext cx="3090333" cy="3002857"/>
          </a:xfrm>
          <a:prstGeom prst="rect">
            <a:avLst/>
          </a:prstGeom>
          <a:noFill/>
        </p:spPr>
      </p:pic>
      <p:sp>
        <p:nvSpPr>
          <p:cNvPr id="23" name="CaixaDeTexto 22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https://www.inf.ufpr.br/dagoncalves/IA07.pdf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1190</TotalTime>
  <Words>376</Words>
  <Application>Microsoft Office PowerPoint</Application>
  <PresentationFormat>Apresentação na tela (16:9)</PresentationFormat>
  <Paragraphs>101</Paragraphs>
  <Slides>14</Slides>
  <Notes>4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5" baseType="lpstr">
      <vt:lpstr>Simple Light</vt:lpstr>
      <vt:lpstr>Apresentação do PowerPoint</vt:lpstr>
      <vt:lpstr>Apresentação do PowerPoint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Larissa Mestieri</dc:creator>
  <cp:lastModifiedBy>Diego Renan Bruno</cp:lastModifiedBy>
  <cp:revision>90</cp:revision>
  <dcterms:modified xsi:type="dcterms:W3CDTF">2023-10-20T01:06:55Z</dcterms:modified>
</cp:coreProperties>
</file>